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5" r:id="rId4"/>
    <p:sldId id="272" r:id="rId5"/>
    <p:sldId id="278" r:id="rId6"/>
    <p:sldId id="281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7. Личность и психология принятия управленческих решений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50" y="2103120"/>
            <a:ext cx="6968490" cy="4587240"/>
          </a:xfrm>
        </p:spPr>
      </p:pic>
      <p:sp>
        <p:nvSpPr>
          <p:cNvPr id="3" name="Прямоугольник 2"/>
          <p:cNvSpPr/>
          <p:nvPr/>
        </p:nvSpPr>
        <p:spPr>
          <a:xfrm>
            <a:off x="454269" y="1949440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b="1" dirty="0" smtClean="0"/>
              <a:t>ВОПРОСЫ:</a:t>
            </a:r>
          </a:p>
          <a:p>
            <a:pPr lvl="0"/>
            <a:r>
              <a:rPr lang="ru-RU" b="1" dirty="0" smtClean="0"/>
              <a:t>Понятие </a:t>
            </a:r>
            <a:r>
              <a:rPr lang="ru-RU" b="1" dirty="0"/>
              <a:t>управленческого решения. </a:t>
            </a:r>
          </a:p>
          <a:p>
            <a:pPr lvl="0"/>
            <a:r>
              <a:rPr lang="ru-RU" b="1" dirty="0"/>
              <a:t>Принятие решений как важнейшая составляющая управленческой деятельности. </a:t>
            </a:r>
          </a:p>
          <a:p>
            <a:pPr lvl="0"/>
            <a:r>
              <a:rPr lang="ru-RU" b="1" dirty="0"/>
              <a:t>Основные требования </a:t>
            </a:r>
            <a:r>
              <a:rPr lang="ru-RU" b="1" dirty="0" smtClean="0"/>
              <a:t>и подходы к   </a:t>
            </a:r>
            <a:r>
              <a:rPr lang="ru-RU" b="1" dirty="0"/>
              <a:t>принятию решений. </a:t>
            </a:r>
          </a:p>
          <a:p>
            <a:r>
              <a:rPr lang="ru-RU" b="1" dirty="0" smtClean="0"/>
              <a:t>Этапы </a:t>
            </a:r>
            <a:r>
              <a:rPr lang="ru-RU" b="1" dirty="0"/>
              <a:t>выработки управленческих решений.</a:t>
            </a:r>
          </a:p>
          <a:p>
            <a:pPr lvl="0"/>
            <a:r>
              <a:rPr lang="ru-RU" b="1" dirty="0" smtClean="0"/>
              <a:t>Поведение </a:t>
            </a:r>
            <a:r>
              <a:rPr lang="ru-RU" b="1" dirty="0"/>
              <a:t>руководителя при принятии решения. </a:t>
            </a:r>
          </a:p>
          <a:p>
            <a:pPr lvl="0"/>
            <a:r>
              <a:rPr lang="ru-RU" b="1" dirty="0"/>
              <a:t>Организация групповых решений.</a:t>
            </a:r>
          </a:p>
          <a:p>
            <a:pPr lvl="0"/>
            <a:endParaRPr lang="ru-RU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5671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/>
          <a:lstStyle/>
          <a:p>
            <a:r>
              <a:rPr lang="ru-RU" sz="4000" b="1" i="1" u="sng" dirty="0">
                <a:solidFill>
                  <a:schemeClr val="accent5"/>
                </a:solidFill>
              </a:rPr>
              <a:t>Решение принять решение</a:t>
            </a:r>
            <a:r>
              <a:rPr lang="ru-RU" sz="4000" b="1" u="sng" dirty="0">
                <a:solidFill>
                  <a:schemeClr val="accent5"/>
                </a:solidFill>
              </a:rPr>
              <a:t>— </a:t>
            </a:r>
            <a:r>
              <a:rPr lang="ru-RU" sz="4000" b="1" i="1" u="sng" dirty="0">
                <a:solidFill>
                  <a:schemeClr val="accent5"/>
                </a:solidFill>
              </a:rPr>
              <a:t>это уже </a:t>
            </a:r>
            <a:r>
              <a:rPr lang="ru-RU" sz="4000" b="1" i="1" u="sng" dirty="0" smtClean="0">
                <a:solidFill>
                  <a:schemeClr val="accent5"/>
                </a:solidFill>
              </a:rPr>
              <a:t>решение</a:t>
            </a:r>
            <a:endParaRPr lang="ru-RU" sz="4000" b="1" i="1" u="sng" dirty="0" smtClean="0"/>
          </a:p>
          <a:p>
            <a:pPr algn="r"/>
            <a:endParaRPr lang="ru-RU" b="1" i="1" u="sng" dirty="0"/>
          </a:p>
          <a:p>
            <a:pPr algn="r"/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40" y="1874520"/>
            <a:ext cx="7802880" cy="430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7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7160" y="396240"/>
            <a:ext cx="7970520" cy="6461760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ru-RU" b="1" u="sng" dirty="0"/>
              <a:t>Важной функцией руководителя является принятие управленческих решений </a:t>
            </a:r>
            <a:r>
              <a:rPr lang="ru-RU" b="1" dirty="0"/>
              <a:t>и доведение их до исполнителей. От правильности и своевременности управленческих решений зависит эффективность всей деятельности.</a:t>
            </a:r>
          </a:p>
          <a:p>
            <a:pPr hangingPunct="0"/>
            <a:r>
              <a:rPr lang="ru-RU" b="1" dirty="0"/>
              <a:t>Как правило, имеется </a:t>
            </a:r>
            <a:r>
              <a:rPr lang="ru-RU" b="1" i="1" u="sng" dirty="0"/>
              <a:t>цель</a:t>
            </a:r>
            <a:r>
              <a:rPr lang="ru-RU" b="1" i="1" dirty="0"/>
              <a:t> — </a:t>
            </a:r>
            <a:r>
              <a:rPr lang="ru-RU" b="1" dirty="0"/>
              <a:t>идеальное представление желаемого состояния объекта управления или результата деятельности. </a:t>
            </a:r>
            <a:endParaRPr lang="ru-RU" b="1" dirty="0" smtClean="0"/>
          </a:p>
          <a:p>
            <a:pPr hangingPunct="0"/>
            <a:r>
              <a:rPr lang="ru-RU" b="1" dirty="0" smtClean="0"/>
              <a:t>Если </a:t>
            </a:r>
            <a:r>
              <a:rPr lang="ru-RU" b="1" dirty="0"/>
              <a:t>фактическое состояние не соответствует желаемому, то имеет место проблема. </a:t>
            </a:r>
            <a:endParaRPr lang="ru-RU" b="1" dirty="0" smtClean="0"/>
          </a:p>
          <a:p>
            <a:pPr hangingPunct="0"/>
            <a:r>
              <a:rPr lang="ru-RU" b="1" dirty="0" smtClean="0"/>
              <a:t>Средством </a:t>
            </a:r>
            <a:r>
              <a:rPr lang="ru-RU" b="1" dirty="0"/>
              <a:t>разрешения этой проблемы и служит управленческое решение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Таким образом, оно представляет собой предписание к действию, перечень мер, позволяющих привести систему в требуемое состояние или изменить само требуемое состояние. </a:t>
            </a:r>
            <a:endParaRPr lang="ru-RU" b="1" dirty="0" smtClean="0"/>
          </a:p>
          <a:p>
            <a:pPr hangingPunct="0"/>
            <a:r>
              <a:rPr lang="ru-RU" b="1" u="sng" dirty="0" smtClean="0"/>
              <a:t>Процесс </a:t>
            </a:r>
            <a:r>
              <a:rPr lang="ru-RU" b="1" u="sng" dirty="0"/>
              <a:t>принятия </a:t>
            </a:r>
            <a:r>
              <a:rPr lang="ru-RU" b="1" i="1" u="sng" dirty="0"/>
              <a:t>управленческого решения </a:t>
            </a:r>
            <a:r>
              <a:rPr lang="ru-RU" b="1" u="sng" dirty="0"/>
              <a:t>начинается с возникновения проблемной ситуации и заканчивается выбором решения.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640" y="929640"/>
            <a:ext cx="3642360" cy="5242560"/>
          </a:xfrm>
        </p:spPr>
      </p:pic>
    </p:spTree>
    <p:extLst>
      <p:ext uri="{BB962C8B-B14F-4D97-AF65-F5344CB8AC3E}">
        <p14:creationId xmlns:p14="http://schemas.microsoft.com/office/powerpoint/2010/main" val="428460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690360"/>
          </a:xfrm>
        </p:spPr>
        <p:txBody>
          <a:bodyPr>
            <a:normAutofit/>
          </a:bodyPr>
          <a:lstStyle/>
          <a:p>
            <a:pPr hangingPunct="0"/>
            <a:r>
              <a:rPr lang="ru-RU" b="1" dirty="0"/>
              <a:t>По мнению ведущих специалистов, </a:t>
            </a:r>
            <a:r>
              <a:rPr lang="ru-RU" b="1" u="sng" dirty="0"/>
              <a:t>управленческие решения не выполняются по следующим причинам:</a:t>
            </a:r>
          </a:p>
          <a:p>
            <a:pPr hangingPunct="0"/>
            <a:r>
              <a:rPr lang="ru-RU" b="1" dirty="0"/>
              <a:t>*  принимается много решений по одному вопросу, поэтому часть из них не выполняется. Это подрывает авторитет решений;</a:t>
            </a:r>
          </a:p>
          <a:p>
            <a:pPr hangingPunct="0"/>
            <a:r>
              <a:rPr lang="ru-RU" b="1" dirty="0"/>
              <a:t>* вновь принимаемые решения не учитывают предшествующие или дублируют существующий организационный порядок;</a:t>
            </a:r>
          </a:p>
          <a:p>
            <a:pPr hangingPunct="0"/>
            <a:r>
              <a:rPr lang="ru-RU" b="1" dirty="0" smtClean="0"/>
              <a:t>* </a:t>
            </a:r>
            <a:r>
              <a:rPr lang="ru-RU" b="1" dirty="0"/>
              <a:t>принятие </a:t>
            </a:r>
            <a:r>
              <a:rPr lang="ru-RU" b="1" dirty="0" err="1"/>
              <a:t>псевдорешений</a:t>
            </a:r>
            <a:r>
              <a:rPr lang="ru-RU" b="1" dirty="0"/>
              <a:t>, не несущих конкретного содержания (формулировки типа «обратить внимание...», «усилить...», «заострить...» и др.);</a:t>
            </a:r>
          </a:p>
          <a:p>
            <a:pPr hangingPunct="0"/>
            <a:r>
              <a:rPr lang="ru-RU" b="1" dirty="0"/>
              <a:t>*  отсутствие процедуры согласования ряда решений с их исполнителями;</a:t>
            </a:r>
          </a:p>
          <a:p>
            <a:pPr hangingPunct="0"/>
            <a:r>
              <a:rPr lang="ru-RU" b="1" dirty="0"/>
              <a:t>* назначение нереальных («мобилизующих») сроков и аврал;</a:t>
            </a:r>
          </a:p>
          <a:p>
            <a:pPr hangingPunct="0"/>
            <a:r>
              <a:rPr lang="ru-RU" b="1" dirty="0"/>
              <a:t>* низкий контроль над исполнением управленческих решений.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058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Поведение руководителя при принятии решения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583115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Американские ученые В. </a:t>
            </a:r>
            <a:r>
              <a:rPr lang="ru-RU" b="1" dirty="0" err="1"/>
              <a:t>Врум</a:t>
            </a:r>
            <a:r>
              <a:rPr lang="ru-RU" b="1" dirty="0"/>
              <a:t> и Ф. </a:t>
            </a:r>
            <a:r>
              <a:rPr lang="ru-RU" b="1" dirty="0" err="1"/>
              <a:t>Йеттен</a:t>
            </a:r>
            <a:r>
              <a:rPr lang="ru-RU" b="1" dirty="0"/>
              <a:t> выделяют </a:t>
            </a:r>
            <a:r>
              <a:rPr lang="ru-RU" b="1" i="1" u="sng" dirty="0"/>
              <a:t>пять моделей поведения </a:t>
            </a:r>
            <a:r>
              <a:rPr lang="ru-RU" b="1" dirty="0"/>
              <a:t>руководителя, различающихся степенью участия подчиненных в процессе принятия </a:t>
            </a:r>
            <a:r>
              <a:rPr lang="ru-RU" b="1" dirty="0" smtClean="0"/>
              <a:t>решений. </a:t>
            </a:r>
          </a:p>
          <a:p>
            <a:r>
              <a:rPr lang="ru-RU" b="1" i="1" dirty="0" smtClean="0"/>
              <a:t>А1 </a:t>
            </a:r>
            <a:r>
              <a:rPr lang="ru-RU" b="1" dirty="0"/>
              <a:t>— руководитель принимает решение самостоятельно, используя имеющуюся у него информацию (</a:t>
            </a:r>
            <a:r>
              <a:rPr lang="ru-RU" b="1" dirty="0" err="1"/>
              <a:t>саморешение</a:t>
            </a:r>
            <a:r>
              <a:rPr lang="ru-RU" b="1" dirty="0"/>
              <a:t>). </a:t>
            </a:r>
            <a:endParaRPr lang="ru-RU" b="1" dirty="0" smtClean="0"/>
          </a:p>
          <a:p>
            <a:r>
              <a:rPr lang="ru-RU" b="1" i="1" dirty="0" smtClean="0"/>
              <a:t>А2 </a:t>
            </a:r>
            <a:r>
              <a:rPr lang="ru-RU" b="1" dirty="0"/>
              <a:t>— руководитель получает информацию от подчиненных, затем решает </a:t>
            </a:r>
            <a:r>
              <a:rPr lang="ru-RU" b="1" dirty="0" smtClean="0"/>
              <a:t>проблему </a:t>
            </a:r>
            <a:r>
              <a:rPr lang="ru-RU" b="1" dirty="0"/>
              <a:t>самостоятельно. Подчиненные выступают только как источник информации, а руководитель может им и не говорить, зачем она ему нужна (поиск информации). </a:t>
            </a:r>
            <a:endParaRPr lang="ru-RU" b="1" dirty="0" smtClean="0"/>
          </a:p>
          <a:p>
            <a:r>
              <a:rPr lang="ru-RU" b="1" i="1" dirty="0" smtClean="0"/>
              <a:t>К1 </a:t>
            </a:r>
            <a:r>
              <a:rPr lang="ru-RU" b="1" dirty="0"/>
              <a:t>— руководитель сообщает о возникновении проблемы соответствующим подчиненным, выясняет их мнения об этом, но поодиночке. Затем принимает решение, которое может учитывать, а может и не учитывать мнение подчиненных (</a:t>
            </a:r>
            <a:r>
              <a:rPr lang="ru-RU" b="1" dirty="0" err="1"/>
              <a:t>индивидуаль-ная</a:t>
            </a:r>
            <a:r>
              <a:rPr lang="ru-RU" b="1" dirty="0"/>
              <a:t> консультация). </a:t>
            </a:r>
            <a:endParaRPr lang="ru-RU" b="1" dirty="0" smtClean="0"/>
          </a:p>
          <a:p>
            <a:r>
              <a:rPr lang="ru-RU" b="1" i="1" dirty="0" smtClean="0"/>
              <a:t>К2 </a:t>
            </a:r>
            <a:r>
              <a:rPr lang="ru-RU" b="1" dirty="0"/>
              <a:t>— руководитель сообщает о возникшей проблеме своим подчиненным на </a:t>
            </a:r>
            <a:r>
              <a:rPr lang="ru-RU" b="1" dirty="0" smtClean="0"/>
              <a:t>собрании </a:t>
            </a:r>
            <a:r>
              <a:rPr lang="ru-RU" b="1" dirty="0"/>
              <a:t>группы. Выясняет их мнения на этот счет. Затем принимает решение, которое может учитывать или не учитывать мнение подчиненных (консультация группы). </a:t>
            </a:r>
            <a:endParaRPr lang="ru-RU" b="1" dirty="0" smtClean="0"/>
          </a:p>
          <a:p>
            <a:r>
              <a:rPr lang="ru-RU" b="1" i="1" dirty="0" smtClean="0"/>
              <a:t>Г2 </a:t>
            </a:r>
            <a:r>
              <a:rPr lang="ru-RU" b="1" dirty="0"/>
              <a:t>— руководитель сообщает о возникшей проблеме своим подчиненным уже как группе. Совместно выдвигаются и обсуждаются альтернативы.  </a:t>
            </a:r>
            <a:r>
              <a:rPr lang="ru-RU" b="1" dirty="0" smtClean="0"/>
              <a:t>Руководитель добивается </a:t>
            </a:r>
            <a:r>
              <a:rPr lang="ru-RU" b="1" dirty="0"/>
              <a:t>консенсуса относительно решения. При этом он скорее выступает в роли </a:t>
            </a:r>
            <a:r>
              <a:rPr lang="ru-RU" b="1" dirty="0" smtClean="0"/>
              <a:t>председателя</a:t>
            </a:r>
            <a:r>
              <a:rPr lang="ru-RU" b="1" dirty="0"/>
              <a:t>, координатора обсуждения, не пытается «навязать» группе свое мнение и </a:t>
            </a:r>
            <a:r>
              <a:rPr lang="ru-RU" b="1" dirty="0" smtClean="0"/>
              <a:t>готов </a:t>
            </a:r>
            <a:r>
              <a:rPr lang="ru-RU" b="1" dirty="0"/>
              <a:t>принять любое решение, в пользу которого выскажется группа (групповое </a:t>
            </a:r>
            <a:r>
              <a:rPr lang="ru-RU" b="1" dirty="0" smtClean="0"/>
              <a:t>решение</a:t>
            </a:r>
            <a:r>
              <a:rPr lang="ru-RU" b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126816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236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и стили принятия управленческих решений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092"/>
            <a:ext cx="10515600" cy="5275385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выделяют </a:t>
            </a:r>
            <a:r>
              <a:rPr lang="ru-RU" b="1" dirty="0"/>
              <a:t>два уровня решений в организации: </a:t>
            </a:r>
            <a:r>
              <a:rPr lang="ru-RU" b="1" i="1" u="sng" dirty="0"/>
              <a:t>индивидуальный и организационный</a:t>
            </a:r>
            <a:r>
              <a:rPr lang="ru-RU" b="1" u="sng" dirty="0"/>
              <a:t>.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первом случае управленца больше интересует сам процесс, его внутренняя </a:t>
            </a:r>
            <a:r>
              <a:rPr lang="ru-RU" b="1" dirty="0" smtClean="0"/>
              <a:t>логика</a:t>
            </a:r>
            <a:r>
              <a:rPr lang="ru-RU" b="1" dirty="0"/>
              <a:t>, во втором — интерес сдвигается в сторону создания соответствующей среды </a:t>
            </a:r>
            <a:r>
              <a:rPr lang="ru-RU" b="1" dirty="0" smtClean="0"/>
              <a:t>вокруг </a:t>
            </a:r>
            <a:r>
              <a:rPr lang="ru-RU" b="1" dirty="0"/>
              <a:t>этого процесса. </a:t>
            </a:r>
            <a:endParaRPr lang="ru-RU" b="1" dirty="0" smtClean="0"/>
          </a:p>
          <a:p>
            <a:r>
              <a:rPr lang="ru-RU" b="1" dirty="0" smtClean="0"/>
              <a:t>Основываясь </a:t>
            </a:r>
            <a:r>
              <a:rPr lang="ru-RU" b="1" dirty="0"/>
              <a:t>на официальной иерархии, работники организации могут быть </a:t>
            </a:r>
            <a:r>
              <a:rPr lang="ru-RU" b="1" dirty="0" smtClean="0"/>
              <a:t>разделены </a:t>
            </a:r>
            <a:r>
              <a:rPr lang="ru-RU" b="1" dirty="0"/>
              <a:t>как минимум на два уровня: руководители и подчиненные. </a:t>
            </a:r>
            <a:endParaRPr lang="ru-RU" b="1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этом </a:t>
            </a:r>
            <a:r>
              <a:rPr lang="ru-RU" b="1" u="sng" dirty="0" smtClean="0"/>
              <a:t>руководители </a:t>
            </a:r>
            <a:r>
              <a:rPr lang="ru-RU" b="1" u="sng" dirty="0"/>
              <a:t>могут быть подразделены на три уровня: </a:t>
            </a:r>
            <a:r>
              <a:rPr lang="ru-RU" b="1" i="1" u="sng" dirty="0"/>
              <a:t>высший, средний, низовой</a:t>
            </a:r>
            <a:r>
              <a:rPr lang="ru-RU" b="1" i="1" dirty="0"/>
              <a:t>. </a:t>
            </a:r>
            <a:r>
              <a:rPr lang="ru-RU" b="1" dirty="0"/>
              <a:t>Понятно, что если организация достаточно большая, то уровней управления и подчиненности может быть больше. </a:t>
            </a:r>
          </a:p>
        </p:txBody>
      </p:sp>
    </p:spTree>
    <p:extLst>
      <p:ext uri="{BB962C8B-B14F-4D97-AF65-F5344CB8AC3E}">
        <p14:creationId xmlns:p14="http://schemas.microsoft.com/office/powerpoint/2010/main" val="3102334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</a:rPr>
              <a:t>Благодарю за внимание !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8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040" y="1554480"/>
            <a:ext cx="9509760" cy="5166359"/>
          </a:xfrm>
        </p:spPr>
      </p:pic>
    </p:spTree>
    <p:extLst>
      <p:ext uri="{BB962C8B-B14F-4D97-AF65-F5344CB8AC3E}">
        <p14:creationId xmlns:p14="http://schemas.microsoft.com/office/powerpoint/2010/main" val="4222970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567</Words>
  <Application>Microsoft Office PowerPoint</Application>
  <PresentationFormat>Широкоэкранный</PresentationFormat>
  <Paragraphs>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Лекция 7. Личность и психология принятия управленческих решений</vt:lpstr>
      <vt:lpstr>Презентация PowerPoint</vt:lpstr>
      <vt:lpstr>Презентация PowerPoint</vt:lpstr>
      <vt:lpstr>Презентация PowerPoint</vt:lpstr>
      <vt:lpstr>Поведение руководителя при принятии решения </vt:lpstr>
      <vt:lpstr>Содержание и стили принятия управленческих решений</vt:lpstr>
      <vt:lpstr>Благодарю за внимание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38</cp:revision>
  <dcterms:created xsi:type="dcterms:W3CDTF">2019-10-12T16:38:37Z</dcterms:created>
  <dcterms:modified xsi:type="dcterms:W3CDTF">2020-12-26T17:36:36Z</dcterms:modified>
</cp:coreProperties>
</file>